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811b092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811b092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80858351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80858351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808583518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808583518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08583518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08583518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08583518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808583518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808583518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808583518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81f18fed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81f18fed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607675" y="3056400"/>
            <a:ext cx="8183700" cy="184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5500">
                <a:solidFill>
                  <a:schemeClr val="lt1"/>
                </a:solidFill>
              </a:rPr>
              <a:t>Make - collocations</a:t>
            </a:r>
            <a:endParaRPr sz="55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2500">
                <a:solidFill>
                  <a:schemeClr val="lt1"/>
                </a:solidFill>
              </a:rPr>
              <a:t>T</a:t>
            </a:r>
            <a:r>
              <a:rPr lang="ca" sz="2500">
                <a:solidFill>
                  <a:schemeClr val="lt1"/>
                </a:solidFill>
              </a:rPr>
              <a:t>eacher: Imma Pladevall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607675" y="577750"/>
            <a:ext cx="8061900" cy="20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6380"/>
              <a:t>Bat </a:t>
            </a:r>
            <a:endParaRPr sz="63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6380"/>
              <a:t>English</a:t>
            </a:r>
            <a:endParaRPr sz="63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65275" y="1283175"/>
            <a:ext cx="6039000" cy="3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300"/>
              <a:t>               Summary </a:t>
            </a:r>
            <a:endParaRPr sz="3300"/>
          </a:p>
          <a:p>
            <a:pPr indent="-3873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★"/>
            </a:pPr>
            <a:r>
              <a:rPr lang="ca" sz="25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Food and drink preparation</a:t>
            </a:r>
            <a:endParaRPr sz="25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★"/>
            </a:pPr>
            <a:r>
              <a:rPr lang="ca" sz="25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Arrangements and decisions</a:t>
            </a:r>
            <a:endParaRPr sz="25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★"/>
            </a:pPr>
            <a:r>
              <a:rPr lang="ca" sz="25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Speaking, sounds and relationships</a:t>
            </a:r>
            <a:endParaRPr sz="25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★"/>
            </a:pPr>
            <a:r>
              <a:rPr lang="ca" sz="25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Money</a:t>
            </a:r>
            <a:endParaRPr sz="2300"/>
          </a:p>
        </p:txBody>
      </p:sp>
      <p:sp>
        <p:nvSpPr>
          <p:cNvPr id="65" name="Google Shape;65;p14"/>
          <p:cNvSpPr/>
          <p:nvPr/>
        </p:nvSpPr>
        <p:spPr>
          <a:xfrm>
            <a:off x="106175" y="99925"/>
            <a:ext cx="8769300" cy="4965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9525">
            <a:solidFill>
              <a:srgbClr val="5003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36475"/>
            <a:ext cx="2164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Make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" name="Google Shape;67;p14"/>
          <p:cNvSpPr txBox="1"/>
          <p:nvPr>
            <p:ph type="title"/>
          </p:nvPr>
        </p:nvSpPr>
        <p:spPr>
          <a:xfrm>
            <a:off x="6092875" y="163375"/>
            <a:ext cx="2782800" cy="4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850">
                <a:solidFill>
                  <a:schemeClr val="lt1"/>
                </a:solidFill>
              </a:rPr>
              <a:t>p.imma.pladevall@manresasis.cat</a:t>
            </a:r>
            <a:endParaRPr sz="850">
              <a:solidFill>
                <a:schemeClr val="lt1"/>
              </a:solidFill>
            </a:endParaRPr>
          </a:p>
        </p:txBody>
      </p:sp>
      <p:pic>
        <p:nvPicPr>
          <p:cNvPr descr="a hand is reaching into a ball of dough with nuts on top (Proporcionat per Tenor)"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900" y="618977"/>
            <a:ext cx="1677850" cy="167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181125" y="659875"/>
            <a:ext cx="8651100" cy="43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Food and drink preparation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0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breakfast, lunch or dinner</a:t>
            </a:r>
            <a:endParaRPr sz="20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0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a cake </a:t>
            </a:r>
            <a:endParaRPr i="1" sz="20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lang="ca" sz="20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coffee</a:t>
            </a:r>
            <a:endParaRPr i="1" sz="20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lang="ca" sz="20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a sandwich</a:t>
            </a:r>
            <a:endParaRPr sz="20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lang="ca" sz="20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a snack</a:t>
            </a:r>
            <a:endParaRPr sz="2000"/>
          </a:p>
          <a:p>
            <a:pPr indent="0" lvl="0" marL="0" rtl="0" algn="l">
              <a:spcBef>
                <a:spcPts val="13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106175" y="99925"/>
            <a:ext cx="8769300" cy="4965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9525">
            <a:solidFill>
              <a:srgbClr val="5003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6475"/>
            <a:ext cx="2164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Make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" name="Google Shape;76;p15"/>
          <p:cNvSpPr txBox="1"/>
          <p:nvPr>
            <p:ph type="title"/>
          </p:nvPr>
        </p:nvSpPr>
        <p:spPr>
          <a:xfrm>
            <a:off x="6092875" y="163375"/>
            <a:ext cx="2782800" cy="4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850">
                <a:solidFill>
                  <a:schemeClr val="lt1"/>
                </a:solidFill>
              </a:rPr>
              <a:t>p.imma.pladevall@manresasis.cat</a:t>
            </a:r>
            <a:endParaRPr sz="850">
              <a:solidFill>
                <a:schemeClr val="lt1"/>
              </a:solidFill>
            </a:endParaRPr>
          </a:p>
        </p:txBody>
      </p:sp>
      <p:pic>
        <p:nvPicPr>
          <p:cNvPr descr="a cup of coffee with steam coming out of it and a spoon on a saucer that says &quot; by marshmallow &quot; (Proporcionat per Tenor)"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938" y="2315825"/>
            <a:ext cx="2828925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181125" y="708900"/>
            <a:ext cx="8651100" cy="43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Arangements and decisions</a:t>
            </a:r>
            <a:endParaRPr/>
          </a:p>
          <a:p>
            <a:pPr indent="-228600" lvl="0" marL="457200" rtl="0" algn="l"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ca" sz="20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an appointment</a:t>
            </a:r>
            <a:endParaRPr i="1" sz="20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i="1" sz="20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ca" sz="20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plans</a:t>
            </a:r>
            <a:endParaRPr i="1" sz="20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i="1" sz="20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ca" sz="20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a list </a:t>
            </a:r>
            <a:endParaRPr i="1" sz="20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i="1" sz="20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ca" sz="20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a choice</a:t>
            </a:r>
            <a:endParaRPr i="1" sz="20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i="1" sz="20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ca" sz="20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a decision </a:t>
            </a:r>
            <a:endParaRPr i="1" sz="20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i="1" sz="20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ca" sz="20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a mistake</a:t>
            </a:r>
            <a:endParaRPr/>
          </a:p>
          <a:p>
            <a:pPr indent="0" lvl="0" marL="0" rtl="0" algn="l">
              <a:spcBef>
                <a:spcPts val="13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106175" y="99925"/>
            <a:ext cx="8769300" cy="4965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9525">
            <a:solidFill>
              <a:srgbClr val="5003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36475"/>
            <a:ext cx="2164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Make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6092875" y="163375"/>
            <a:ext cx="2782800" cy="4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850">
                <a:solidFill>
                  <a:schemeClr val="lt1"/>
                </a:solidFill>
              </a:rPr>
              <a:t>p.imma.pladevall@manresasis.cat</a:t>
            </a:r>
            <a:endParaRPr sz="850">
              <a:solidFill>
                <a:schemeClr val="lt1"/>
              </a:solidFill>
            </a:endParaRPr>
          </a:p>
        </p:txBody>
      </p:sp>
      <p:pic>
        <p:nvPicPr>
          <p:cNvPr descr="Dear diary written on notebook (Proporcionat per Getty Images)"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275" y="2808275"/>
            <a:ext cx="2947226" cy="2210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181125" y="708900"/>
            <a:ext cx="8651100" cy="43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152"/>
              <a:t>Speaking, sounds and relationships</a:t>
            </a:r>
            <a:endParaRPr sz="2152"/>
          </a:p>
          <a:p>
            <a:pPr indent="-228600" lvl="0" marL="457200" rtl="0" algn="l"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a promise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a phone call</a:t>
            </a: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i="1"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a joke</a:t>
            </a:r>
            <a:endParaRPr i="1"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a suggestion</a:t>
            </a:r>
            <a:endParaRPr i="1"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an excuse</a:t>
            </a:r>
            <a:r>
              <a:rPr i="1"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i="1"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a noise</a:t>
            </a:r>
            <a:endParaRPr i="1"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friends</a:t>
            </a:r>
            <a:endParaRPr sz="2300"/>
          </a:p>
        </p:txBody>
      </p:sp>
      <p:sp>
        <p:nvSpPr>
          <p:cNvPr id="92" name="Google Shape;92;p17"/>
          <p:cNvSpPr/>
          <p:nvPr/>
        </p:nvSpPr>
        <p:spPr>
          <a:xfrm>
            <a:off x="106175" y="99925"/>
            <a:ext cx="8769300" cy="4965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9525">
            <a:solidFill>
              <a:srgbClr val="5003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36475"/>
            <a:ext cx="2164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Make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4" name="Google Shape;94;p17"/>
          <p:cNvSpPr txBox="1"/>
          <p:nvPr>
            <p:ph type="title"/>
          </p:nvPr>
        </p:nvSpPr>
        <p:spPr>
          <a:xfrm>
            <a:off x="6092875" y="163375"/>
            <a:ext cx="2782800" cy="4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850">
                <a:solidFill>
                  <a:schemeClr val="lt1"/>
                </a:solidFill>
              </a:rPr>
              <a:t>p.imma.pladevall@manresasis.cat</a:t>
            </a:r>
            <a:endParaRPr sz="850">
              <a:solidFill>
                <a:schemeClr val="lt1"/>
              </a:solidFill>
            </a:endParaRPr>
          </a:p>
        </p:txBody>
      </p:sp>
      <p:pic>
        <p:nvPicPr>
          <p:cNvPr descr="Cartoon Mobile Phone (Proporcionat per Getty Images)"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3450" y="2647437"/>
            <a:ext cx="2164801" cy="2256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181125" y="708900"/>
            <a:ext cx="8651100" cy="43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Money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a lot of money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</a:pPr>
            <a:r>
              <a:t/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$10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</a:pPr>
            <a:r>
              <a:t/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a living 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</a:pPr>
            <a:r>
              <a:t/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an investment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106175" y="99925"/>
            <a:ext cx="8769300" cy="4965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9525">
            <a:solidFill>
              <a:srgbClr val="5003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36475"/>
            <a:ext cx="2164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Make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3" name="Google Shape;103;p18"/>
          <p:cNvSpPr txBox="1"/>
          <p:nvPr>
            <p:ph type="title"/>
          </p:nvPr>
        </p:nvSpPr>
        <p:spPr>
          <a:xfrm>
            <a:off x="6092875" y="163375"/>
            <a:ext cx="2782800" cy="4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850">
                <a:solidFill>
                  <a:schemeClr val="lt1"/>
                </a:solidFill>
              </a:rPr>
              <a:t>p.imma.pladevall@manresasis.cat</a:t>
            </a:r>
            <a:endParaRPr sz="850">
              <a:solidFill>
                <a:schemeClr val="lt1"/>
              </a:solidFill>
            </a:endParaRPr>
          </a:p>
        </p:txBody>
      </p:sp>
      <p:pic>
        <p:nvPicPr>
          <p:cNvPr descr="Black hands holding new 3D rendered Nigerian naira notes. closeup of Hands holding various Nigerian currency notes (Proporcionat per Getty Images)"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8400" y="2446950"/>
            <a:ext cx="25717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181125" y="708900"/>
            <a:ext cx="8651100" cy="43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250"/>
              <a:t>Idioms </a:t>
            </a:r>
            <a:endParaRPr sz="3250"/>
          </a:p>
          <a:p>
            <a:pPr indent="-228600" lvl="0" marL="4572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do with : Work with what we have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When you have no money, you need to make do </a:t>
            </a: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 what you have.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(-) capital out of something: use a situation to take advantage for yourself.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opposition</a:t>
            </a: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 are trying to make capital of people’s discontent.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</a:t>
            </a: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certain: make sure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certain that you lock the door when you leave.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common cause with someone: work with someone for a goal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Environmental activists are making common cause with local people to stop the forest from being cut.  </a:t>
            </a:r>
            <a:endParaRPr sz="28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106175" y="99925"/>
            <a:ext cx="8769300" cy="4965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9525">
            <a:solidFill>
              <a:srgbClr val="5003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36475"/>
            <a:ext cx="2164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Make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092875" y="163375"/>
            <a:ext cx="2782800" cy="4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850">
                <a:solidFill>
                  <a:schemeClr val="lt1"/>
                </a:solidFill>
              </a:rPr>
              <a:t>p.imma.pladevall@manresasis.cat</a:t>
            </a:r>
            <a:endParaRPr sz="85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181125" y="596425"/>
            <a:ext cx="8651100" cy="44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250"/>
              <a:t>Idioms</a:t>
            </a:r>
            <a:endParaRPr sz="325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conversation: talk to someone to be polite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My tailor has learned not to make conversation with my aunt. She is very talkative. 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ends meet: manage to have enough money for everything you need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I had to work long hours to make ends meet that month. 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for somewhere/</a:t>
            </a: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something</a:t>
            </a: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 : go towards somewhere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I’m tired, I’ll make for home soon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friends (with) : become friend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I made friends with her as soon as we met in the kindergarten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make fun: laugh at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ca" sz="2300">
                <a:solidFill>
                  <a:schemeClr val="dk2"/>
                </a:solidFill>
                <a:highlight>
                  <a:srgbClr val="FAFDFF"/>
                </a:highlight>
                <a:latin typeface="Arial"/>
                <a:ea typeface="Arial"/>
                <a:cs typeface="Arial"/>
                <a:sym typeface="Arial"/>
              </a:rPr>
              <a:t>		People don’t like Paul much. He always makes fun of unfortunate people.</a:t>
            </a:r>
            <a:endParaRPr sz="2300">
              <a:solidFill>
                <a:schemeClr val="dk2"/>
              </a:solidFill>
              <a:highlight>
                <a:srgbClr val="FAFD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0"/>
          <p:cNvSpPr/>
          <p:nvPr/>
        </p:nvSpPr>
        <p:spPr>
          <a:xfrm>
            <a:off x="106175" y="99925"/>
            <a:ext cx="8769300" cy="4965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9525">
            <a:solidFill>
              <a:srgbClr val="5003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36475"/>
            <a:ext cx="2164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Make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092875" y="163375"/>
            <a:ext cx="2782800" cy="4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850">
                <a:solidFill>
                  <a:schemeClr val="lt1"/>
                </a:solidFill>
              </a:rPr>
              <a:t>p.imma.pladevall@manresasis.cat</a:t>
            </a:r>
            <a:endParaRPr sz="85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