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aleway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aleway-bold.fntdata"/><Relationship Id="rId14" Type="http://schemas.openxmlformats.org/officeDocument/2006/relationships/font" Target="fonts/Raleway-regular.fntdata"/><Relationship Id="rId17" Type="http://schemas.openxmlformats.org/officeDocument/2006/relationships/font" Target="fonts/Raleway-boldItalic.fntdata"/><Relationship Id="rId16" Type="http://schemas.openxmlformats.org/officeDocument/2006/relationships/font" Target="fonts/Raleway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7811b0924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7811b0924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808583518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808583518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8085835187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8085835187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8085835187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8085835187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8085835187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8085835187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8085835187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8085835187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81f18fedb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81f18fedb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607675" y="3056400"/>
            <a:ext cx="8183700" cy="184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5500">
                <a:solidFill>
                  <a:schemeClr val="lt1"/>
                </a:solidFill>
              </a:rPr>
              <a:t>Make - collocations</a:t>
            </a:r>
            <a:endParaRPr sz="5500">
              <a:solidFill>
                <a:schemeClr val="lt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ca" sz="2500">
                <a:solidFill>
                  <a:schemeClr val="lt1"/>
                </a:solidFill>
              </a:rPr>
              <a:t>T</a:t>
            </a:r>
            <a:r>
              <a:rPr lang="ca" sz="2500">
                <a:solidFill>
                  <a:schemeClr val="lt1"/>
                </a:solidFill>
              </a:rPr>
              <a:t>eacher: Imma Pladevall</a:t>
            </a:r>
            <a:endParaRPr sz="2500">
              <a:solidFill>
                <a:schemeClr val="lt1"/>
              </a:solidFill>
            </a:endParaRPr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607675" y="577750"/>
            <a:ext cx="8061900" cy="202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6380"/>
              <a:t>Bat </a:t>
            </a:r>
            <a:endParaRPr sz="638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6380"/>
              <a:t>English</a:t>
            </a:r>
            <a:endParaRPr sz="638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165275" y="1283175"/>
            <a:ext cx="6039000" cy="345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300"/>
              <a:t>               Summary </a:t>
            </a:r>
            <a:endParaRPr sz="3300"/>
          </a:p>
          <a:p>
            <a:pPr indent="-3873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★"/>
            </a:pPr>
            <a:r>
              <a:rPr lang="ca" sz="25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Effect on people</a:t>
            </a:r>
            <a:endParaRPr sz="25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★"/>
            </a:pPr>
            <a:r>
              <a:rPr lang="ca" sz="25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Jobs (informal) and activities</a:t>
            </a:r>
            <a:endParaRPr sz="25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★"/>
            </a:pPr>
            <a:r>
              <a:rPr lang="ca" sz="25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General terms</a:t>
            </a:r>
            <a:endParaRPr sz="25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Arial"/>
              <a:buChar char="★"/>
            </a:pPr>
            <a:r>
              <a:rPr lang="ca" sz="25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+ gerund</a:t>
            </a:r>
            <a:endParaRPr sz="25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5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106175" y="99925"/>
            <a:ext cx="8769300" cy="4965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rgbClr val="50038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6" name="Google Shape;66;p14"/>
          <p:cNvSpPr txBox="1"/>
          <p:nvPr>
            <p:ph type="title"/>
          </p:nvPr>
        </p:nvSpPr>
        <p:spPr>
          <a:xfrm>
            <a:off x="311700" y="36475"/>
            <a:ext cx="21648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>
                <a:solidFill>
                  <a:schemeClr val="lt1"/>
                </a:solidFill>
              </a:rPr>
              <a:t>Do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181125" y="659875"/>
            <a:ext cx="2937000" cy="435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Effect on people</a:t>
            </a:r>
            <a:endParaRPr/>
          </a:p>
          <a:p>
            <a:pPr indent="0" lvl="0" marL="457200" rtl="0" algn="l">
              <a:spcBef>
                <a:spcPts val="1300"/>
              </a:spcBef>
              <a:spcAft>
                <a:spcPts val="0"/>
              </a:spcAft>
              <a:buNone/>
            </a:pPr>
            <a:r>
              <a:rPr lang="ca" sz="20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harm </a:t>
            </a:r>
            <a:endParaRPr sz="20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300"/>
              </a:spcBef>
              <a:spcAft>
                <a:spcPts val="0"/>
              </a:spcAft>
              <a:buNone/>
            </a:pPr>
            <a:r>
              <a:rPr lang="ca" sz="20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business</a:t>
            </a:r>
            <a:endParaRPr sz="20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300"/>
              </a:spcBef>
              <a:spcAft>
                <a:spcPts val="0"/>
              </a:spcAft>
              <a:buNone/>
            </a:pPr>
            <a:r>
              <a:rPr lang="ca" sz="20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damage</a:t>
            </a:r>
            <a:endParaRPr sz="20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300"/>
              </a:spcBef>
              <a:spcAft>
                <a:spcPts val="0"/>
              </a:spcAft>
              <a:buNone/>
            </a:pPr>
            <a:r>
              <a:rPr lang="ca" sz="20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exercise</a:t>
            </a:r>
            <a:endParaRPr sz="20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300"/>
              </a:spcBef>
              <a:spcAft>
                <a:spcPts val="0"/>
              </a:spcAft>
              <a:buNone/>
            </a:pPr>
            <a:r>
              <a:rPr lang="ca" sz="20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(sb) a favour</a:t>
            </a:r>
            <a:endParaRPr sz="20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300"/>
              </a:spcBef>
              <a:spcAft>
                <a:spcPts val="0"/>
              </a:spcAft>
              <a:buNone/>
            </a:pPr>
            <a:r>
              <a:rPr lang="ca" sz="20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good</a:t>
            </a:r>
            <a:endParaRPr sz="20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300"/>
              </a:spcBef>
              <a:spcAft>
                <a:spcPts val="0"/>
              </a:spcAft>
              <a:buNone/>
            </a:pPr>
            <a:r>
              <a:rPr lang="ca" sz="20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bad (informal)</a:t>
            </a:r>
            <a:endParaRPr sz="20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300"/>
              </a:spcBef>
              <a:spcAft>
                <a:spcPts val="1300"/>
              </a:spcAft>
              <a:buNone/>
            </a:pPr>
            <a:r>
              <a:rPr lang="ca" sz="20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badly </a:t>
            </a:r>
            <a:endParaRPr/>
          </a:p>
        </p:txBody>
      </p:sp>
      <p:sp>
        <p:nvSpPr>
          <p:cNvPr id="72" name="Google Shape;72;p15"/>
          <p:cNvSpPr/>
          <p:nvPr/>
        </p:nvSpPr>
        <p:spPr>
          <a:xfrm>
            <a:off x="106175" y="99925"/>
            <a:ext cx="8769300" cy="4965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rgbClr val="50038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3" name="Google Shape;73;p15"/>
          <p:cNvSpPr txBox="1"/>
          <p:nvPr>
            <p:ph type="title"/>
          </p:nvPr>
        </p:nvSpPr>
        <p:spPr>
          <a:xfrm>
            <a:off x="311700" y="36475"/>
            <a:ext cx="21648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36666"/>
              <a:buFont typeface="Arial"/>
              <a:buNone/>
            </a:pPr>
            <a:r>
              <a:rPr lang="ca">
                <a:solidFill>
                  <a:schemeClr val="lt1"/>
                </a:solidFill>
              </a:rPr>
              <a:t>Do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74" name="Google Shape;74;p15"/>
          <p:cNvSpPr txBox="1"/>
          <p:nvPr>
            <p:ph idx="1" type="body"/>
          </p:nvPr>
        </p:nvSpPr>
        <p:spPr>
          <a:xfrm>
            <a:off x="4572000" y="784800"/>
            <a:ext cx="2937000" cy="435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1300"/>
              </a:spcBef>
              <a:spcAft>
                <a:spcPts val="0"/>
              </a:spcAft>
              <a:buNone/>
            </a:pPr>
            <a:r>
              <a:rPr lang="ca" sz="20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a job</a:t>
            </a:r>
            <a:endParaRPr sz="20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300"/>
              </a:spcBef>
              <a:spcAft>
                <a:spcPts val="0"/>
              </a:spcAft>
              <a:buNone/>
            </a:pPr>
            <a:r>
              <a:rPr lang="ca" sz="20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ressearch</a:t>
            </a:r>
            <a:endParaRPr sz="20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300"/>
              </a:spcBef>
              <a:spcAft>
                <a:spcPts val="0"/>
              </a:spcAft>
              <a:buNone/>
            </a:pPr>
            <a:r>
              <a:rPr lang="ca" sz="20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</a:t>
            </a:r>
            <a:r>
              <a:rPr lang="ca" sz="20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housework</a:t>
            </a:r>
            <a:endParaRPr sz="20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300"/>
              </a:spcBef>
              <a:spcAft>
                <a:spcPts val="0"/>
              </a:spcAft>
              <a:buNone/>
            </a:pPr>
            <a:r>
              <a:rPr lang="ca" sz="20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an injury</a:t>
            </a:r>
            <a:r>
              <a:rPr lang="ca" sz="20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endParaRPr sz="20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300"/>
              </a:spcBef>
              <a:spcAft>
                <a:spcPts val="13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181125" y="708900"/>
            <a:ext cx="8651100" cy="430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Jobs and activities</a:t>
            </a:r>
            <a:endParaRPr/>
          </a:p>
          <a:p>
            <a:pPr indent="-228600" lvl="0" marL="457200" rtl="0" algn="l"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</a:pPr>
            <a:r>
              <a:rPr lang="ca" sz="20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the shoes - clean</a:t>
            </a:r>
            <a:endParaRPr sz="20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</a:pPr>
            <a:r>
              <a:rPr lang="ca" sz="20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(one’s) hair - brush / comb</a:t>
            </a:r>
            <a:endParaRPr sz="20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</a:pPr>
            <a:r>
              <a:rPr lang="ca" sz="20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the flowers - arrange</a:t>
            </a:r>
            <a:endParaRPr sz="20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</a:pPr>
            <a:r>
              <a:rPr lang="ca" sz="20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the food - cook</a:t>
            </a:r>
            <a:endParaRPr sz="20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</a:pPr>
            <a:r>
              <a:rPr lang="ca" sz="20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(one’s) nails - cut</a:t>
            </a:r>
            <a:endParaRPr sz="20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</a:pPr>
            <a:r>
              <a:rPr lang="ca" sz="20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the garden/room - Tidy</a:t>
            </a:r>
            <a:endParaRPr/>
          </a:p>
        </p:txBody>
      </p:sp>
      <p:sp>
        <p:nvSpPr>
          <p:cNvPr id="80" name="Google Shape;80;p16"/>
          <p:cNvSpPr/>
          <p:nvPr/>
        </p:nvSpPr>
        <p:spPr>
          <a:xfrm>
            <a:off x="106175" y="99925"/>
            <a:ext cx="8769300" cy="4965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rgbClr val="50038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1" name="Google Shape;81;p16"/>
          <p:cNvSpPr txBox="1"/>
          <p:nvPr>
            <p:ph type="title"/>
          </p:nvPr>
        </p:nvSpPr>
        <p:spPr>
          <a:xfrm>
            <a:off x="311700" y="36475"/>
            <a:ext cx="21648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36666"/>
              <a:buFont typeface="Arial"/>
              <a:buNone/>
            </a:pPr>
            <a:r>
              <a:rPr lang="ca">
                <a:solidFill>
                  <a:schemeClr val="lt1"/>
                </a:solidFill>
              </a:rPr>
              <a:t>Do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>
            <p:ph idx="1" type="body"/>
          </p:nvPr>
        </p:nvSpPr>
        <p:spPr>
          <a:xfrm>
            <a:off x="181125" y="708900"/>
            <a:ext cx="8651100" cy="430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2152"/>
              <a:t>General terms</a:t>
            </a:r>
            <a:endParaRPr sz="2152"/>
          </a:p>
          <a:p>
            <a:pPr indent="-228600" lvl="0" marL="457200" rtl="0" algn="l"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Arial"/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a lot</a:t>
            </a:r>
            <a:endParaRPr sz="23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Arial"/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something about </a:t>
            </a: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something</a:t>
            </a:r>
            <a:endParaRPr sz="23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Arial"/>
              <a:buNone/>
            </a:pPr>
            <a:r>
              <a:t/>
            </a:r>
            <a:endParaRPr sz="23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7"/>
          <p:cNvSpPr/>
          <p:nvPr/>
        </p:nvSpPr>
        <p:spPr>
          <a:xfrm>
            <a:off x="106175" y="99925"/>
            <a:ext cx="8769300" cy="4965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rgbClr val="50038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8" name="Google Shape;88;p17"/>
          <p:cNvSpPr txBox="1"/>
          <p:nvPr>
            <p:ph type="title"/>
          </p:nvPr>
        </p:nvSpPr>
        <p:spPr>
          <a:xfrm>
            <a:off x="311700" y="36475"/>
            <a:ext cx="21648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36666"/>
              <a:buFont typeface="Arial"/>
              <a:buNone/>
            </a:pPr>
            <a:r>
              <a:rPr lang="ca">
                <a:solidFill>
                  <a:schemeClr val="lt1"/>
                </a:solidFill>
              </a:rPr>
              <a:t>Do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idx="1" type="body"/>
          </p:nvPr>
        </p:nvSpPr>
        <p:spPr>
          <a:xfrm>
            <a:off x="194850" y="928375"/>
            <a:ext cx="4919400" cy="430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Do + gerund ( jobs and leisure activities)</a:t>
            </a:r>
            <a:endParaRPr/>
          </a:p>
          <a:p>
            <a:pPr indent="-228600" lvl="0" marL="457200" marR="0" rtl="0" algn="l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Arial"/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the ironing</a:t>
            </a:r>
            <a:endParaRPr sz="23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Arial"/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the cleaning</a:t>
            </a:r>
            <a:endParaRPr sz="23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Arial"/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the ironing</a:t>
            </a:r>
            <a:endParaRPr sz="23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Arial"/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the gardening</a:t>
            </a:r>
            <a:endParaRPr sz="23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Arial"/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the shopping</a:t>
            </a:r>
            <a:endParaRPr sz="23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Arial"/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the washing up</a:t>
            </a:r>
            <a:endParaRPr sz="23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Arial"/>
              <a:buNone/>
            </a:pPr>
            <a:r>
              <a:t/>
            </a:r>
            <a:endParaRPr sz="23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8"/>
          <p:cNvSpPr/>
          <p:nvPr/>
        </p:nvSpPr>
        <p:spPr>
          <a:xfrm>
            <a:off x="106175" y="99925"/>
            <a:ext cx="8769300" cy="4965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rgbClr val="50038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5" name="Google Shape;95;p18"/>
          <p:cNvSpPr txBox="1"/>
          <p:nvPr>
            <p:ph type="title"/>
          </p:nvPr>
        </p:nvSpPr>
        <p:spPr>
          <a:xfrm>
            <a:off x="311700" y="36475"/>
            <a:ext cx="21648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36666"/>
              <a:buFont typeface="Arial"/>
              <a:buNone/>
            </a:pPr>
            <a:r>
              <a:rPr lang="ca">
                <a:solidFill>
                  <a:schemeClr val="lt1"/>
                </a:solidFill>
              </a:rPr>
              <a:t>Do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6" name="Google Shape;96;p18"/>
          <p:cNvSpPr txBox="1"/>
          <p:nvPr/>
        </p:nvSpPr>
        <p:spPr>
          <a:xfrm>
            <a:off x="4224600" y="1330450"/>
            <a:ext cx="4919400" cy="33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</a:rPr>
              <a:t>Do some </a:t>
            </a: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</a:rPr>
              <a:t>skiing</a:t>
            </a:r>
            <a:endParaRPr sz="2300">
              <a:solidFill>
                <a:schemeClr val="dk2"/>
              </a:solidFill>
              <a:highlight>
                <a:srgbClr val="FAFDFF"/>
              </a:highlight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</a:rPr>
              <a:t>Do some painting</a:t>
            </a:r>
            <a:endParaRPr sz="2300">
              <a:solidFill>
                <a:schemeClr val="dk2"/>
              </a:solidFill>
              <a:highlight>
                <a:srgbClr val="FAFDFF"/>
              </a:highlight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</a:rPr>
              <a:t>Do some reading </a:t>
            </a:r>
            <a:r>
              <a:rPr lang="ca" sz="2300" strike="sngStrike">
                <a:solidFill>
                  <a:schemeClr val="dk2"/>
                </a:solidFill>
                <a:highlight>
                  <a:srgbClr val="FAFDFF"/>
                </a:highlight>
              </a:rPr>
              <a:t>some books</a:t>
            </a:r>
            <a:endParaRPr sz="2300" strike="sngStrike">
              <a:solidFill>
                <a:schemeClr val="dk2"/>
              </a:solidFill>
              <a:highlight>
                <a:srgbClr val="FAFDFF"/>
              </a:highlight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</a:rPr>
              <a:t>Do some bird-watching</a:t>
            </a:r>
            <a:endParaRPr sz="2300">
              <a:solidFill>
                <a:schemeClr val="dk2"/>
              </a:solidFill>
              <a:highlight>
                <a:srgbClr val="FAFDFF"/>
              </a:highlight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</a:rPr>
              <a:t>Do some letter-writing</a:t>
            </a:r>
            <a:endParaRPr sz="2300">
              <a:solidFill>
                <a:schemeClr val="dk2"/>
              </a:solidFill>
              <a:highlight>
                <a:srgbClr val="FAFDFF"/>
              </a:highlight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</a:rPr>
              <a:t>Do some note taking</a:t>
            </a:r>
            <a:endParaRPr sz="2300">
              <a:solidFill>
                <a:schemeClr val="dk2"/>
              </a:solidFill>
              <a:highlight>
                <a:srgbClr val="FAFDFF"/>
              </a:highlight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</a:rPr>
              <a:t>Do some sightseeing</a:t>
            </a:r>
            <a:endParaRPr sz="2300">
              <a:solidFill>
                <a:schemeClr val="dk2"/>
              </a:solidFill>
              <a:highlight>
                <a:srgbClr val="FAFDFF"/>
              </a:highlight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t/>
            </a:r>
            <a:endParaRPr sz="2300">
              <a:solidFill>
                <a:schemeClr val="dk2"/>
              </a:solidFill>
              <a:highlight>
                <a:srgbClr val="FAFDFF"/>
              </a:highligh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/>
          <p:nvPr>
            <p:ph idx="1" type="body"/>
          </p:nvPr>
        </p:nvSpPr>
        <p:spPr>
          <a:xfrm>
            <a:off x="62925" y="596425"/>
            <a:ext cx="8769300" cy="442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250"/>
              <a:t>Idioms </a:t>
            </a:r>
            <a:endParaRPr sz="3250"/>
          </a:p>
          <a:p>
            <a:pPr indent="-228600" lvl="0" marL="457200" marR="0" rtl="0" algn="l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Arial"/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your best : Donar el millor d’un mateix</a:t>
            </a:r>
            <a:endParaRPr sz="23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914400" marR="0" rtl="0" algn="l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To succeed you just need to give your best</a:t>
            </a:r>
            <a:endParaRPr sz="23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Arial"/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the math: Think about the consequences or results.</a:t>
            </a:r>
            <a:endParaRPr sz="23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914400" marR="0" rtl="0" algn="l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I don’t know which option is best, I’ll have to do the math here.</a:t>
            </a:r>
            <a:endParaRPr sz="23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28600" lvl="0" marL="457200" marR="0" rtl="0" algn="l">
              <a:lnSpc>
                <a:spcPct val="115000"/>
              </a:lnSpc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Arial"/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a number (on someone) - harm (informal)</a:t>
            </a:r>
            <a:endParaRPr sz="23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914400" marR="0" rtl="0" algn="l">
              <a:lnSpc>
                <a:spcPct val="115000"/>
              </a:lnSpc>
              <a:spcBef>
                <a:spcPts val="1300"/>
              </a:spcBef>
              <a:spcAft>
                <a:spcPts val="1300"/>
              </a:spcAft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That breakup really did a number on her, she hasn’t been herself for weeks. (AM)</a:t>
            </a:r>
            <a:endParaRPr sz="23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9"/>
          <p:cNvSpPr/>
          <p:nvPr/>
        </p:nvSpPr>
        <p:spPr>
          <a:xfrm>
            <a:off x="106175" y="99925"/>
            <a:ext cx="8769300" cy="4965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rgbClr val="50038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3" name="Google Shape;103;p19"/>
          <p:cNvSpPr txBox="1"/>
          <p:nvPr>
            <p:ph type="title"/>
          </p:nvPr>
        </p:nvSpPr>
        <p:spPr>
          <a:xfrm>
            <a:off x="311700" y="36475"/>
            <a:ext cx="21648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36666"/>
              <a:buFont typeface="Arial"/>
              <a:buNone/>
            </a:pPr>
            <a:r>
              <a:rPr lang="ca">
                <a:solidFill>
                  <a:schemeClr val="lt1"/>
                </a:solidFill>
              </a:rPr>
              <a:t>Do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/>
          <p:nvPr>
            <p:ph idx="1" type="body"/>
          </p:nvPr>
        </p:nvSpPr>
        <p:spPr>
          <a:xfrm>
            <a:off x="181125" y="596425"/>
            <a:ext cx="8651100" cy="442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a" sz="3250"/>
              <a:t>Idioms</a:t>
            </a:r>
            <a:endParaRPr sz="3250"/>
          </a:p>
          <a:p>
            <a:pPr indent="-228600" lvl="0" marL="457200" rtl="0" algn="l">
              <a:spcBef>
                <a:spcPts val="1300"/>
              </a:spcBef>
              <a:spcAft>
                <a:spcPts val="0"/>
              </a:spcAft>
              <a:buClr>
                <a:schemeClr val="dk2"/>
              </a:buClr>
              <a:buSzPts val="2300"/>
              <a:buFont typeface="Arial"/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Do one’s duty - Accomplish one’s responsibility</a:t>
            </a:r>
            <a:endParaRPr sz="23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914400" rtl="0" algn="l">
              <a:spcBef>
                <a:spcPts val="1300"/>
              </a:spcBef>
              <a:spcAft>
                <a:spcPts val="0"/>
              </a:spcAft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I had to get there on time, it’s my duty.</a:t>
            </a:r>
            <a:endParaRPr sz="23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300"/>
              </a:spcBef>
              <a:spcAft>
                <a:spcPts val="0"/>
              </a:spcAft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	Do one’s part - Collaborate</a:t>
            </a:r>
            <a:endParaRPr sz="23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300"/>
              </a:spcBef>
              <a:spcAft>
                <a:spcPts val="1300"/>
              </a:spcAft>
              <a:buNone/>
            </a:pPr>
            <a:r>
              <a:rPr lang="ca" sz="2300">
                <a:solidFill>
                  <a:schemeClr val="dk2"/>
                </a:solidFill>
                <a:highlight>
                  <a:srgbClr val="FAFDFF"/>
                </a:highlight>
                <a:latin typeface="Arial"/>
                <a:ea typeface="Arial"/>
                <a:cs typeface="Arial"/>
                <a:sym typeface="Arial"/>
              </a:rPr>
              <a:t>		He’s quite lazy but when we needed moved, he did his part and helped a lot. </a:t>
            </a:r>
            <a:endParaRPr sz="2300">
              <a:solidFill>
                <a:schemeClr val="dk2"/>
              </a:solidFill>
              <a:highlight>
                <a:srgbClr val="FAFD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20"/>
          <p:cNvSpPr/>
          <p:nvPr/>
        </p:nvSpPr>
        <p:spPr>
          <a:xfrm>
            <a:off x="106175" y="99925"/>
            <a:ext cx="8769300" cy="496500"/>
          </a:xfrm>
          <a:prstGeom prst="roundRect">
            <a:avLst>
              <a:gd fmla="val 16667" name="adj"/>
            </a:avLst>
          </a:prstGeom>
          <a:solidFill>
            <a:srgbClr val="FF00FF"/>
          </a:solidFill>
          <a:ln cap="flat" cmpd="sng" w="9525">
            <a:solidFill>
              <a:srgbClr val="50038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10" name="Google Shape;110;p20"/>
          <p:cNvSpPr txBox="1"/>
          <p:nvPr>
            <p:ph type="title"/>
          </p:nvPr>
        </p:nvSpPr>
        <p:spPr>
          <a:xfrm>
            <a:off x="311700" y="36475"/>
            <a:ext cx="21648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36666"/>
              <a:buFont typeface="Arial"/>
              <a:buNone/>
            </a:pPr>
            <a:r>
              <a:rPr lang="ca">
                <a:solidFill>
                  <a:schemeClr val="lt1"/>
                </a:solidFill>
              </a:rPr>
              <a:t>Do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